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56" r:id="rId2"/>
    <p:sldId id="289" r:id="rId3"/>
    <p:sldId id="257" r:id="rId4"/>
    <p:sldId id="286" r:id="rId5"/>
    <p:sldId id="258" r:id="rId6"/>
    <p:sldId id="259" r:id="rId7"/>
    <p:sldId id="288" r:id="rId8"/>
    <p:sldId id="260" r:id="rId9"/>
    <p:sldId id="261" r:id="rId10"/>
    <p:sldId id="263" r:id="rId11"/>
    <p:sldId id="266" r:id="rId12"/>
    <p:sldId id="267" r:id="rId13"/>
    <p:sldId id="264" r:id="rId14"/>
    <p:sldId id="265" r:id="rId15"/>
    <p:sldId id="268" r:id="rId16"/>
    <p:sldId id="269" r:id="rId17"/>
    <p:sldId id="287" r:id="rId18"/>
    <p:sldId id="270" r:id="rId19"/>
    <p:sldId id="271" r:id="rId20"/>
    <p:sldId id="272" r:id="rId21"/>
    <p:sldId id="274" r:id="rId22"/>
    <p:sldId id="273" r:id="rId23"/>
    <p:sldId id="275" r:id="rId24"/>
    <p:sldId id="276" r:id="rId25"/>
    <p:sldId id="277" r:id="rId26"/>
  </p:sldIdLst>
  <p:sldSz cx="12192000" cy="6858000"/>
  <p:notesSz cx="6797675" cy="9926638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D5A4BB5-A009-4E4C-A991-E4757D3E550C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0B0477-E277-4B90-AF37-1D6D241708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651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693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734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026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3939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244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476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1634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531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9689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1458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286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2084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20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9464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2699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8890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032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24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52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1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096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131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969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548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057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895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0477-E277-4B90-AF37-1D6D241708DE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500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509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57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13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83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78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713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52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251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667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78F171-B113-4F0E-AB1B-F5E3FA38D19A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DCF784-8EAF-4CF5-8E13-843080C03784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6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784" y="2856495"/>
            <a:ext cx="118164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Macrocytic anemia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3196" y="494850"/>
            <a:ext cx="10788438" cy="1287822"/>
            <a:chOff x="757269" y="629292"/>
            <a:chExt cx="10788438" cy="1287822"/>
          </a:xfrm>
        </p:grpSpPr>
        <p:sp>
          <p:nvSpPr>
            <p:cNvPr id="5" name="Rectangle 4"/>
            <p:cNvSpPr/>
            <p:nvPr/>
          </p:nvSpPr>
          <p:spPr>
            <a:xfrm>
              <a:off x="1880315" y="629292"/>
              <a:ext cx="87447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UNIVERSITY OF BASRA</a:t>
              </a:r>
            </a:p>
            <a:p>
              <a:pPr algn="ctr"/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COLLEGE OF MEDICINE</a:t>
              </a:r>
            </a:p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DEPARTMENT OF PATHOLOGY AND FORENSIC</a:t>
              </a:r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  Medicine</a:t>
              </a:r>
              <a:endParaRPr lang="en-US" sz="2000" b="1" cap="none" spc="0" dirty="0" smtClean="0">
                <a:ln/>
                <a:solidFill>
                  <a:schemeClr val="accent4"/>
                </a:solidFill>
                <a:effectLst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69" y="725278"/>
              <a:ext cx="1274221" cy="11918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41037" r="41037"/>
            <a:stretch/>
          </p:blipFill>
          <p:spPr>
            <a:xfrm>
              <a:off x="10293617" y="629292"/>
              <a:ext cx="1252090" cy="1191837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743798" y="4807074"/>
            <a:ext cx="6151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Dr.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Ala’a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A.Razak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Abood</a:t>
            </a:r>
            <a:endParaRPr lang="en-US" sz="4000" b="1" cap="none" spc="0" dirty="0" smtClean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rgbClr val="FF0000"/>
                </a:solidFill>
              </a:rPr>
              <a:t>Iraqi Board of </a:t>
            </a:r>
            <a:r>
              <a:rPr lang="en-US" sz="3200" b="1" dirty="0" err="1" smtClean="0">
                <a:ln/>
                <a:solidFill>
                  <a:srgbClr val="FF0000"/>
                </a:solidFill>
              </a:rPr>
              <a:t>Haematopathology</a:t>
            </a:r>
            <a:endParaRPr lang="en-US" sz="3200" b="1" cap="none" spc="0" dirty="0" smtClean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07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6" y="1872343"/>
            <a:ext cx="10072914" cy="4239489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645225" y="334491"/>
            <a:ext cx="6234545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716" y="560460"/>
            <a:ext cx="50266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Function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21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807" y="932957"/>
            <a:ext cx="5426797" cy="5302247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90286" y="264209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777" y="432122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59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5704" y="167227"/>
            <a:ext cx="590269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777" y="348992"/>
            <a:ext cx="44479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Pernicious anemia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485064"/>
            <a:ext cx="10903527" cy="4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3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046" y="528935"/>
            <a:ext cx="2254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Folate: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45" y="2272145"/>
            <a:ext cx="7259782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1133938"/>
            <a:ext cx="6774873" cy="5253008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45704" y="42532"/>
            <a:ext cx="8756732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776" y="224297"/>
            <a:ext cx="78561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Absorption, transport and function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12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602" y="982673"/>
            <a:ext cx="6664037" cy="5265727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90286" y="-12887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777" y="155026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17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06" y="348826"/>
            <a:ext cx="1185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Clinical Features of Megaloblastic Anemia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103" y="1444679"/>
            <a:ext cx="4287842" cy="483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230" y="1444680"/>
            <a:ext cx="4010751" cy="48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97" y="877918"/>
            <a:ext cx="4135440" cy="29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1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056" y="335111"/>
            <a:ext cx="1140229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b="1" dirty="0" smtClean="0">
                <a:solidFill>
                  <a:srgbClr val="009A5A"/>
                </a:solidFill>
              </a:rPr>
              <a:t> Vitamin </a:t>
            </a:r>
            <a:r>
              <a:rPr lang="pt-BR" sz="3200" b="1" dirty="0">
                <a:solidFill>
                  <a:srgbClr val="009A5A"/>
                </a:solidFill>
              </a:rPr>
              <a:t>B </a:t>
            </a:r>
            <a:r>
              <a:rPr lang="pt-BR" sz="3200" b="1" i="0" u="none" strike="noStrike" baseline="0" dirty="0" smtClean="0">
                <a:solidFill>
                  <a:srgbClr val="009A5A"/>
                </a:solidFill>
              </a:rPr>
              <a:t>12 </a:t>
            </a:r>
            <a:r>
              <a:rPr lang="pt-BR" sz="3200" b="1" dirty="0" smtClean="0">
                <a:solidFill>
                  <a:srgbClr val="009A5A"/>
                </a:solidFill>
              </a:rPr>
              <a:t>neuropathy</a:t>
            </a:r>
          </a:p>
          <a:p>
            <a:r>
              <a:rPr lang="pt-BR" sz="3200" b="1" dirty="0" smtClean="0">
                <a:solidFill>
                  <a:srgbClr val="009A5A"/>
                </a:solidFill>
              </a:rPr>
              <a:t> </a:t>
            </a:r>
            <a:r>
              <a:rPr lang="pt-BR" sz="3200" b="1" dirty="0">
                <a:solidFill>
                  <a:srgbClr val="009A5A"/>
                </a:solidFill>
              </a:rPr>
              <a:t>( </a:t>
            </a:r>
            <a:r>
              <a:rPr lang="pt-BR" sz="3200" b="1" dirty="0" smtClean="0">
                <a:solidFill>
                  <a:srgbClr val="009A5A"/>
                </a:solidFill>
              </a:rPr>
              <a:t>subacute </a:t>
            </a:r>
            <a:r>
              <a:rPr lang="en-US" sz="3200" b="1" dirty="0" smtClean="0">
                <a:solidFill>
                  <a:srgbClr val="009A5A"/>
                </a:solidFill>
              </a:rPr>
              <a:t>combined degeneration </a:t>
            </a:r>
            <a:r>
              <a:rPr lang="en-US" sz="3200" b="1" dirty="0">
                <a:solidFill>
                  <a:srgbClr val="009A5A"/>
                </a:solidFill>
              </a:rPr>
              <a:t>of the </a:t>
            </a:r>
            <a:r>
              <a:rPr lang="en-US" sz="3200" b="1" dirty="0" smtClean="0">
                <a:solidFill>
                  <a:srgbClr val="009A5A"/>
                </a:solidFill>
              </a:rPr>
              <a:t>cord)</a:t>
            </a:r>
          </a:p>
          <a:p>
            <a:endParaRPr lang="en-US" b="1" dirty="0">
              <a:solidFill>
                <a:srgbClr val="009A5A"/>
              </a:solidFill>
              <a:latin typeface="Swiss721BT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2" y="2170347"/>
            <a:ext cx="5943599" cy="37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3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9" y="335846"/>
            <a:ext cx="11513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rgbClr val="009A5A"/>
                </a:solidFill>
              </a:rPr>
              <a:t>Neural </a:t>
            </a:r>
            <a:r>
              <a:rPr lang="fr-FR" sz="3200" b="1" dirty="0" smtClean="0">
                <a:solidFill>
                  <a:srgbClr val="009A5A"/>
                </a:solidFill>
              </a:rPr>
              <a:t>tube defect</a:t>
            </a:r>
            <a:endParaRPr lang="fr-FR" sz="3200" b="1" dirty="0">
              <a:solidFill>
                <a:srgbClr val="009A5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631" y="920621"/>
            <a:ext cx="3698882" cy="52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7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80655" y="162069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146" y="400803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bjectives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655" y="1644734"/>
            <a:ext cx="108065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smtClean="0">
                <a:latin typeface="AGaramondPro-Regular"/>
              </a:rPr>
              <a:t>Define macrocytic anemia and mention the major causes.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smtClean="0">
                <a:latin typeface="AGaramondPro-Regular"/>
              </a:rPr>
              <a:t>Define megaloblastic anemia and </a:t>
            </a:r>
            <a:r>
              <a:rPr lang="en-US" sz="3200" b="1" dirty="0" err="1" smtClean="0">
                <a:latin typeface="AGaramondPro-Regular"/>
              </a:rPr>
              <a:t>descipe</a:t>
            </a:r>
            <a:r>
              <a:rPr lang="en-US" sz="3200" b="1" dirty="0" smtClean="0">
                <a:latin typeface="AGaramondPro-Regular"/>
              </a:rPr>
              <a:t> its pathogenesis.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smtClean="0">
                <a:latin typeface="AGaramondPro-Regular"/>
              </a:rPr>
              <a:t>Pernicious anemia: definition, cause, pathogenesis and </a:t>
            </a:r>
            <a:r>
              <a:rPr lang="en-US" sz="3200" b="1" dirty="0" err="1" smtClean="0">
                <a:latin typeface="AGaramondPro-Regular"/>
              </a:rPr>
              <a:t>and</a:t>
            </a:r>
            <a:r>
              <a:rPr lang="en-US" sz="3200" b="1" dirty="0" smtClean="0">
                <a:latin typeface="AGaramondPro-Regular"/>
              </a:rPr>
              <a:t> diagnosis.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smtClean="0">
                <a:latin typeface="AGaramondPro-Regular"/>
              </a:rPr>
              <a:t>Assess </a:t>
            </a:r>
            <a:r>
              <a:rPr lang="en-US" sz="3200" b="1" dirty="0" err="1" smtClean="0">
                <a:latin typeface="AGaramondPro-Regular"/>
              </a:rPr>
              <a:t>haematological</a:t>
            </a:r>
            <a:r>
              <a:rPr lang="en-US" sz="3200" b="1" dirty="0" smtClean="0">
                <a:latin typeface="AGaramondPro-Regular"/>
              </a:rPr>
              <a:t> response to treatment in patient with megaloblastic anemia </a:t>
            </a:r>
            <a:r>
              <a:rPr lang="en-US" sz="3200" b="1" dirty="0" smtClean="0">
                <a:latin typeface="AGaramondPro-Regular"/>
              </a:rPr>
              <a:t> </a:t>
            </a:r>
            <a:endParaRPr lang="en-US" sz="3200" b="1" dirty="0">
              <a:latin typeface="AGaramon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1501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09" y="348826"/>
            <a:ext cx="115685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Laboratory Findings of Megaloblastic Anemia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08" y="2607808"/>
            <a:ext cx="64839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GaramondPro-Regular"/>
              </a:rPr>
              <a:t>- Macrocytic anemia with  </a:t>
            </a:r>
            <a:r>
              <a:rPr lang="en-US" sz="3200" b="1" dirty="0">
                <a:latin typeface="AGaramondPro-Regular"/>
              </a:rPr>
              <a:t>typically oval </a:t>
            </a:r>
            <a:r>
              <a:rPr lang="en-US" sz="3200" b="1" dirty="0" err="1" smtClean="0">
                <a:latin typeface="AGaramondPro-Regular"/>
              </a:rPr>
              <a:t>macrocytes</a:t>
            </a:r>
            <a:endParaRPr lang="en-US" sz="3200" b="1" dirty="0" smtClean="0">
              <a:latin typeface="AGaramondPro-Regular"/>
            </a:endParaRPr>
          </a:p>
          <a:p>
            <a:r>
              <a:rPr lang="en-US" sz="3200" b="1" dirty="0" smtClean="0">
                <a:latin typeface="AGaramondPro-Regular"/>
              </a:rPr>
              <a:t> </a:t>
            </a:r>
          </a:p>
          <a:p>
            <a:r>
              <a:rPr lang="en-US" sz="3200" b="1" dirty="0" smtClean="0">
                <a:latin typeface="AGaramondPro-Regular"/>
              </a:rPr>
              <a:t>- </a:t>
            </a:r>
            <a:r>
              <a:rPr lang="en-US" sz="3200" b="1" dirty="0" err="1" smtClean="0">
                <a:latin typeface="AGaramondPro-Regular"/>
              </a:rPr>
              <a:t>Hypersegmented</a:t>
            </a:r>
            <a:r>
              <a:rPr lang="en-US" sz="3200" b="1" dirty="0" smtClean="0">
                <a:latin typeface="AGaramondPro-Regular"/>
              </a:rPr>
              <a:t> neutrophils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5" y="2149825"/>
            <a:ext cx="4433455" cy="38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5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10" y="353460"/>
            <a:ext cx="4502726" cy="3996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763" y="353460"/>
            <a:ext cx="4655128" cy="39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6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88952"/>
            <a:ext cx="9919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9A5A"/>
                </a:solidFill>
              </a:rPr>
              <a:t>Diagnosis of </a:t>
            </a:r>
            <a:r>
              <a:rPr lang="en-US" sz="3200" b="1" dirty="0" smtClean="0">
                <a:solidFill>
                  <a:srgbClr val="009A5A"/>
                </a:solidFill>
              </a:rPr>
              <a:t>vitamin </a:t>
            </a:r>
            <a:r>
              <a:rPr lang="en-US" sz="3200" b="1" dirty="0">
                <a:solidFill>
                  <a:srgbClr val="009A5A"/>
                </a:solidFill>
              </a:rPr>
              <a:t>B </a:t>
            </a:r>
            <a:r>
              <a:rPr lang="en-US" sz="3200" b="1" i="0" u="none" strike="noStrike" baseline="0" dirty="0" smtClean="0">
                <a:solidFill>
                  <a:srgbClr val="009A5A"/>
                </a:solidFill>
              </a:rPr>
              <a:t>12 </a:t>
            </a:r>
            <a:r>
              <a:rPr lang="en-US" sz="3200" b="1" dirty="0" smtClean="0">
                <a:solidFill>
                  <a:srgbClr val="009A5A"/>
                </a:solidFill>
              </a:rPr>
              <a:t>or folate deficiency:</a:t>
            </a:r>
            <a:endParaRPr lang="en-US" sz="3200" b="1" dirty="0">
              <a:solidFill>
                <a:srgbClr val="009A5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0" y="1482436"/>
            <a:ext cx="10293927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7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6" y="334926"/>
            <a:ext cx="9809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9A5A"/>
                </a:solidFill>
              </a:rPr>
              <a:t>Tests for </a:t>
            </a:r>
            <a:r>
              <a:rPr lang="en-US" sz="3200" b="1" dirty="0" smtClean="0">
                <a:solidFill>
                  <a:srgbClr val="009A5A"/>
                </a:solidFill>
              </a:rPr>
              <a:t>cause </a:t>
            </a:r>
            <a:r>
              <a:rPr lang="en-US" sz="3200" b="1" dirty="0">
                <a:solidFill>
                  <a:srgbClr val="009A5A"/>
                </a:solidFill>
              </a:rPr>
              <a:t>of </a:t>
            </a:r>
            <a:r>
              <a:rPr lang="en-US" sz="3200" b="1" dirty="0" smtClean="0">
                <a:solidFill>
                  <a:srgbClr val="009A5A"/>
                </a:solidFill>
              </a:rPr>
              <a:t>vitamin </a:t>
            </a:r>
            <a:r>
              <a:rPr lang="en-US" sz="3200" b="1" dirty="0">
                <a:solidFill>
                  <a:srgbClr val="009A5A"/>
                </a:solidFill>
              </a:rPr>
              <a:t>B </a:t>
            </a:r>
            <a:r>
              <a:rPr lang="en-US" sz="3200" b="1" i="0" u="none" strike="noStrike" baseline="0" dirty="0" smtClean="0">
                <a:solidFill>
                  <a:srgbClr val="009A5A"/>
                </a:solidFill>
              </a:rPr>
              <a:t>12 </a:t>
            </a:r>
            <a:r>
              <a:rPr lang="en-US" sz="3200" b="1" dirty="0" smtClean="0">
                <a:solidFill>
                  <a:srgbClr val="009A5A"/>
                </a:solidFill>
              </a:rPr>
              <a:t>or folate deficiency</a:t>
            </a:r>
            <a:endParaRPr lang="ar-IQ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64" y="944527"/>
            <a:ext cx="4546023" cy="53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62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290" y="1063242"/>
            <a:ext cx="7038109" cy="5240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4464" y="0"/>
            <a:ext cx="10529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Haematological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response to therapy:</a:t>
            </a:r>
          </a:p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844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655" y="1644734"/>
            <a:ext cx="43562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AGaramondPro-Regular"/>
              </a:rPr>
              <a:t>Macrocytic </a:t>
            </a:r>
            <a:r>
              <a:rPr lang="en-US" sz="3200" b="1" dirty="0" err="1" smtClean="0">
                <a:latin typeface="AGaramondPro-Regular"/>
              </a:rPr>
              <a:t>anaemia</a:t>
            </a:r>
            <a:r>
              <a:rPr lang="en-US" sz="3200" b="1" dirty="0" smtClean="0">
                <a:latin typeface="AGaramondPro-Regular"/>
              </a:rPr>
              <a:t>: is a type of anemia in which the </a:t>
            </a:r>
            <a:r>
              <a:rPr lang="en-US" sz="3200" b="1" dirty="0">
                <a:latin typeface="AGaramondPro-Regular"/>
              </a:rPr>
              <a:t>red cells are </a:t>
            </a:r>
            <a:r>
              <a:rPr lang="en-US" sz="3200" b="1" dirty="0" smtClean="0">
                <a:latin typeface="AGaramondPro-Regular"/>
              </a:rPr>
              <a:t>abnormally large </a:t>
            </a:r>
            <a:r>
              <a:rPr lang="en-US" sz="3200" b="1" dirty="0">
                <a:latin typeface="AGaramondPro-Regular"/>
              </a:rPr>
              <a:t>(mean corpuscular volume, MCV </a:t>
            </a:r>
            <a:r>
              <a:rPr lang="en-US" sz="3200" b="1" dirty="0">
                <a:latin typeface="SymbolNew-Medium"/>
              </a:rPr>
              <a:t>&gt; </a:t>
            </a:r>
            <a:r>
              <a:rPr lang="en-US" sz="3200" b="1" dirty="0">
                <a:latin typeface="AGaramondPro-Regular"/>
              </a:rPr>
              <a:t>98 </a:t>
            </a:r>
            <a:r>
              <a:rPr lang="en-US" sz="3200" b="1" dirty="0" err="1">
                <a:latin typeface="AGaramondPro-Regular"/>
              </a:rPr>
              <a:t>fL</a:t>
            </a:r>
            <a:r>
              <a:rPr lang="en-US" sz="3200" b="1" dirty="0" smtClean="0">
                <a:latin typeface="AGaramondPro-Regular"/>
              </a:rPr>
              <a:t>).</a:t>
            </a:r>
            <a:endParaRPr lang="en-US" sz="3200" b="1" dirty="0">
              <a:latin typeface="AGaramondPro-Regular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080655" y="162069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46" y="400803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71" y="1644733"/>
            <a:ext cx="4306413" cy="36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018" y="1191491"/>
            <a:ext cx="4839937" cy="5167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925" y="1191491"/>
            <a:ext cx="4572093" cy="516774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581889" y="37378"/>
            <a:ext cx="5915894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379" y="165276"/>
            <a:ext cx="53840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macrocytosis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85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9315" y="377372"/>
            <a:ext cx="11756572" cy="5657850"/>
            <a:chOff x="319315" y="377372"/>
            <a:chExt cx="11756572" cy="56578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1068"/>
            <a:stretch/>
          </p:blipFill>
          <p:spPr>
            <a:xfrm>
              <a:off x="319315" y="377372"/>
              <a:ext cx="11756572" cy="565785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856344" y="2059668"/>
              <a:ext cx="1524000" cy="11466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290335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1642285"/>
            <a:ext cx="11265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GaramondPro-Regular"/>
              </a:rPr>
              <a:t>Defined as a group of </a:t>
            </a:r>
            <a:r>
              <a:rPr lang="en-US" sz="2800" dirty="0" err="1" smtClean="0">
                <a:latin typeface="AGaramondPro-Regular"/>
              </a:rPr>
              <a:t>anaemias</a:t>
            </a:r>
            <a:r>
              <a:rPr lang="en-US" sz="2800" dirty="0" smtClean="0">
                <a:latin typeface="AGaramondPro-Regular"/>
              </a:rPr>
              <a:t> </a:t>
            </a:r>
            <a:r>
              <a:rPr lang="en-US" sz="2800" dirty="0">
                <a:latin typeface="AGaramondPro-Regular"/>
              </a:rPr>
              <a:t>in which the </a:t>
            </a:r>
            <a:r>
              <a:rPr lang="en-US" sz="2800" dirty="0" smtClean="0">
                <a:latin typeface="AGaramondPro-Regular"/>
              </a:rPr>
              <a:t>erythroblasts in </a:t>
            </a:r>
            <a:r>
              <a:rPr lang="en-US" sz="2800" dirty="0">
                <a:latin typeface="AGaramondPro-Regular"/>
              </a:rPr>
              <a:t>the bone marrow show a </a:t>
            </a:r>
            <a:r>
              <a:rPr lang="en-US" sz="2800" dirty="0" smtClean="0">
                <a:latin typeface="AGaramondPro-Regular"/>
              </a:rPr>
              <a:t>characteristic abnormality </a:t>
            </a:r>
            <a:r>
              <a:rPr lang="en-US" sz="2800" dirty="0">
                <a:latin typeface="AGaramondPro-Regular"/>
              </a:rPr>
              <a:t>– maturation of the nucleus </a:t>
            </a:r>
            <a:r>
              <a:rPr lang="en-US" sz="2800" dirty="0" smtClean="0">
                <a:latin typeface="AGaramondPro-Regular"/>
              </a:rPr>
              <a:t>being delayed </a:t>
            </a:r>
            <a:r>
              <a:rPr lang="en-US" sz="2800" dirty="0">
                <a:latin typeface="AGaramondPro-Regular"/>
              </a:rPr>
              <a:t>relative to that of the cytoplasm. </a:t>
            </a:r>
            <a:endParaRPr lang="en-US" sz="2800" dirty="0" smtClean="0">
              <a:latin typeface="AGaramondPro-Regular"/>
            </a:endParaRPr>
          </a:p>
          <a:p>
            <a:pPr algn="just"/>
            <a:endParaRPr lang="en-US" sz="2800" dirty="0" smtClean="0">
              <a:latin typeface="AGaramondPro-Regular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080655" y="174834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146" y="400803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00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9377" y="216401"/>
            <a:ext cx="8851842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68" y="400803"/>
            <a:ext cx="84223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megaloblastic anemia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377" y="1536875"/>
            <a:ext cx="114715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GaramondPro-Regular"/>
              </a:rPr>
              <a:t>The underlying defect accounting for the asynchronous maturation of the nucleus is defective DNA synthesis and this is usually caused by deficiency of vitamin B </a:t>
            </a:r>
            <a:r>
              <a:rPr lang="en-US" sz="1050" dirty="0">
                <a:solidFill>
                  <a:srgbClr val="000000"/>
                </a:solidFill>
                <a:latin typeface="AGaramondPro-Regular"/>
              </a:rPr>
              <a:t>12 </a:t>
            </a:r>
            <a:r>
              <a:rPr lang="en-US" sz="2800" dirty="0">
                <a:solidFill>
                  <a:srgbClr val="000000"/>
                </a:solidFill>
                <a:latin typeface="AGaramondPro-Regular"/>
              </a:rPr>
              <a:t>or folate. Less commonly, abnormalities of metabolism of these vitamins or other lesions in DNA synthesis may cause an identical </a:t>
            </a:r>
            <a:r>
              <a:rPr lang="en-US" sz="2800" dirty="0" err="1">
                <a:solidFill>
                  <a:srgbClr val="000000"/>
                </a:solidFill>
                <a:latin typeface="AGaramondPro-Regular"/>
              </a:rPr>
              <a:t>haematological</a:t>
            </a:r>
            <a:r>
              <a:rPr lang="en-US" sz="2800" dirty="0">
                <a:solidFill>
                  <a:srgbClr val="000000"/>
                </a:solidFill>
                <a:latin typeface="AGaramondPro-Regular"/>
              </a:rPr>
              <a:t> appearance.</a:t>
            </a:r>
            <a:endParaRPr lang="ar-IQ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2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509" y="1908011"/>
            <a:ext cx="4405746" cy="4118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9999" y="875299"/>
            <a:ext cx="7678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Vitamin B 12 (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Cobalamine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75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156" y="1252849"/>
            <a:ext cx="6636326" cy="5292437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25912" y="116777"/>
            <a:ext cx="3462316" cy="113607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375" y="299204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7933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703</TotalTime>
  <Words>299</Words>
  <Application>Microsoft Office PowerPoint</Application>
  <PresentationFormat>Widescreen</PresentationFormat>
  <Paragraphs>62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AGaramondPro-Regular</vt:lpstr>
      <vt:lpstr>Arial</vt:lpstr>
      <vt:lpstr>Calibri</vt:lpstr>
      <vt:lpstr>Calibri Light</vt:lpstr>
      <vt:lpstr>Swiss721BT-Bold</vt:lpstr>
      <vt:lpstr>SymbolNew-Medium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allaith</dc:creator>
  <cp:lastModifiedBy>allaith</cp:lastModifiedBy>
  <cp:revision>32</cp:revision>
  <cp:lastPrinted>2021-02-26T12:00:30Z</cp:lastPrinted>
  <dcterms:created xsi:type="dcterms:W3CDTF">2020-11-12T05:15:25Z</dcterms:created>
  <dcterms:modified xsi:type="dcterms:W3CDTF">2021-02-28T16:52:50Z</dcterms:modified>
</cp:coreProperties>
</file>